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36" r:id="rId4"/>
  </p:sldMasterIdLst>
  <p:notesMasterIdLst>
    <p:notesMasterId r:id="rId21"/>
  </p:notesMasterIdLst>
  <p:handoutMasterIdLst>
    <p:handoutMasterId r:id="rId22"/>
  </p:handoutMasterIdLst>
  <p:sldIdLst>
    <p:sldId id="616" r:id="rId5"/>
    <p:sldId id="617" r:id="rId6"/>
    <p:sldId id="623" r:id="rId7"/>
    <p:sldId id="624" r:id="rId8"/>
    <p:sldId id="620" r:id="rId9"/>
    <p:sldId id="625" r:id="rId10"/>
    <p:sldId id="626" r:id="rId11"/>
    <p:sldId id="629" r:id="rId12"/>
    <p:sldId id="627" r:id="rId13"/>
    <p:sldId id="628" r:id="rId14"/>
    <p:sldId id="621" r:id="rId15"/>
    <p:sldId id="618" r:id="rId16"/>
    <p:sldId id="630" r:id="rId17"/>
    <p:sldId id="622" r:id="rId18"/>
    <p:sldId id="631" r:id="rId19"/>
    <p:sldId id="597" r:id="rId20"/>
  </p:sldIdLst>
  <p:sldSz cx="9144000" cy="6858000" type="screen4x3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3896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7792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1688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55850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1948129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337755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2727381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117007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2976">
          <p15:clr>
            <a:srgbClr val="A4A3A4"/>
          </p15:clr>
        </p15:guide>
        <p15:guide id="6" pos="2880">
          <p15:clr>
            <a:srgbClr val="A4A3A4"/>
          </p15:clr>
        </p15:guide>
        <p15:guide id="7" pos="5647">
          <p15:clr>
            <a:srgbClr val="A4A3A4"/>
          </p15:clr>
        </p15:guide>
        <p15:guide id="8" pos="204">
          <p15:clr>
            <a:srgbClr val="A4A3A4"/>
          </p15:clr>
        </p15:guide>
        <p15:guide id="9" pos="1791">
          <p15:clr>
            <a:srgbClr val="A4A3A4"/>
          </p15:clr>
        </p15:guide>
        <p15:guide id="10" pos="3061">
          <p15:clr>
            <a:srgbClr val="A4A3A4"/>
          </p15:clr>
        </p15:guide>
        <p15:guide id="11" pos="567">
          <p15:clr>
            <a:srgbClr val="A4A3A4"/>
          </p15:clr>
        </p15:guide>
        <p15:guide id="12" pos="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00"/>
    <a:srgbClr val="F8F8F8"/>
    <a:srgbClr val="F07E14"/>
    <a:srgbClr val="ECECEC"/>
    <a:srgbClr val="EEEEEE"/>
    <a:srgbClr val="F0F0F0"/>
    <a:srgbClr val="00B5D6"/>
    <a:srgbClr val="F3F3F3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87863" autoAdjust="0"/>
  </p:normalViewPr>
  <p:slideViewPr>
    <p:cSldViewPr>
      <p:cViewPr varScale="1">
        <p:scale>
          <a:sx n="102" d="100"/>
          <a:sy n="102" d="100"/>
        </p:scale>
        <p:origin x="840" y="77"/>
      </p:cViewPr>
      <p:guideLst>
        <p:guide orient="horz"/>
        <p:guide orient="horz" pos="4065"/>
        <p:guide orient="horz" pos="845"/>
        <p:guide orient="horz" pos="2341"/>
        <p:guide orient="horz" pos="2976"/>
        <p:guide pos="2880"/>
        <p:guide pos="5647"/>
        <p:guide pos="204"/>
        <p:guide pos="1791"/>
        <p:guide pos="3061"/>
        <p:guide pos="567"/>
        <p:guide pos="113"/>
      </p:guideLst>
    </p:cSldViewPr>
  </p:slideViewPr>
  <p:outlineViewPr>
    <p:cViewPr>
      <p:scale>
        <a:sx n="33" d="100"/>
        <a:sy n="33" d="100"/>
      </p:scale>
      <p:origin x="0" y="8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8E2-8BED-471D-B06A-6EC5BEFFEA42}" type="datetimeFigureOut">
              <a:rPr lang="fi-FI" smtClean="0"/>
              <a:t>12.2.2016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C93BD-F132-480A-B956-B7B965D2C27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27252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2B23AAC-1410-467D-98C2-429F02AD8905}" type="datetimeFigureOut">
              <a:rPr lang="fi-FI"/>
              <a:pPr>
                <a:defRPr/>
              </a:pPr>
              <a:t>12.2.2016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B88A6C-4F85-4F02-A0D2-D830B7DC0A76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60325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yle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gofore_avai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24400"/>
          </a:xfrm>
          <a:prstGeom prst="rect">
            <a:avLst/>
          </a:prstGeom>
        </p:spPr>
      </p:pic>
      <p:sp>
        <p:nvSpPr>
          <p:cNvPr id="14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874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y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3716338"/>
            <a:ext cx="8785225" cy="2592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1"/>
            <a:ext cx="4320604" cy="2449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9" y="1123951"/>
            <a:ext cx="428507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Kuvan paikkamerkki 2"/>
          <p:cNvSpPr>
            <a:spLocks noGrp="1"/>
          </p:cNvSpPr>
          <p:nvPr>
            <p:ph type="pic" sz="quarter" idx="13"/>
          </p:nvPr>
        </p:nvSpPr>
        <p:spPr>
          <a:xfrm>
            <a:off x="179387" y="3716338"/>
            <a:ext cx="2663826" cy="2592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2915642" y="3861048"/>
            <a:ext cx="5904830" cy="24482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84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15"/>
          <p:cNvSpPr/>
          <p:nvPr userDrawn="1"/>
        </p:nvSpPr>
        <p:spPr>
          <a:xfrm>
            <a:off x="179388" y="3715569"/>
            <a:ext cx="4320604" cy="2593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26" name="Rounded Rectangle 15"/>
          <p:cNvSpPr/>
          <p:nvPr userDrawn="1"/>
        </p:nvSpPr>
        <p:spPr>
          <a:xfrm>
            <a:off x="4679538" y="3714798"/>
            <a:ext cx="4285075" cy="25945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2"/>
            <a:ext cx="432060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7" name="Kuvan paikkamerkki 2"/>
          <p:cNvSpPr>
            <a:spLocks noGrp="1"/>
          </p:cNvSpPr>
          <p:nvPr>
            <p:ph type="pic" sz="quarter" idx="16"/>
          </p:nvPr>
        </p:nvSpPr>
        <p:spPr>
          <a:xfrm>
            <a:off x="172131" y="3714227"/>
            <a:ext cx="1439862" cy="2595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8" name="Kuvan paikkamerkki 2"/>
          <p:cNvSpPr>
            <a:spLocks noGrp="1"/>
          </p:cNvSpPr>
          <p:nvPr>
            <p:ph type="pic" sz="quarter" idx="17"/>
          </p:nvPr>
        </p:nvSpPr>
        <p:spPr>
          <a:xfrm>
            <a:off x="4680800" y="3714799"/>
            <a:ext cx="1439862" cy="2594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0" name="Tekstin paikkamerkki 4"/>
          <p:cNvSpPr>
            <a:spLocks noGrp="1"/>
          </p:cNvSpPr>
          <p:nvPr>
            <p:ph type="body" sz="quarter" idx="18"/>
          </p:nvPr>
        </p:nvSpPr>
        <p:spPr>
          <a:xfrm>
            <a:off x="1691680" y="3891583"/>
            <a:ext cx="2664296" cy="2417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3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6193134" y="3890811"/>
            <a:ext cx="2627338" cy="241850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20081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jä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08531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08532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691680" y="523002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6" name="Rounded Rectangle 15"/>
          <p:cNvSpPr/>
          <p:nvPr userDrawn="1"/>
        </p:nvSpPr>
        <p:spPr>
          <a:xfrm>
            <a:off x="179388" y="3764618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7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3764621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8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691680" y="3909328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9" name="Rounded Rectangle 15"/>
          <p:cNvSpPr/>
          <p:nvPr userDrawn="1"/>
        </p:nvSpPr>
        <p:spPr>
          <a:xfrm>
            <a:off x="179388" y="112394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0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112395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1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691680" y="126865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2" name="Rounded Rectangle 15"/>
          <p:cNvSpPr/>
          <p:nvPr userDrawn="1"/>
        </p:nvSpPr>
        <p:spPr>
          <a:xfrm>
            <a:off x="179388" y="2444643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3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444646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4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691680" y="2589353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7288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373493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373501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403648" y="5518203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2" name="Rounded Rectangle 15"/>
          <p:cNvSpPr/>
          <p:nvPr userDrawn="1"/>
        </p:nvSpPr>
        <p:spPr>
          <a:xfrm>
            <a:off x="179388" y="433053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433054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4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403648" y="447524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5" name="Rounded Rectangle 15"/>
          <p:cNvSpPr/>
          <p:nvPr userDrawn="1"/>
        </p:nvSpPr>
        <p:spPr>
          <a:xfrm>
            <a:off x="179388" y="3267517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6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3267525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7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403648" y="3412227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8" name="Rounded Rectangle 15"/>
          <p:cNvSpPr/>
          <p:nvPr userDrawn="1"/>
        </p:nvSpPr>
        <p:spPr>
          <a:xfrm>
            <a:off x="179388" y="220447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9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20448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0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403648" y="234918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1" name="Rounded Rectangle 15"/>
          <p:cNvSpPr/>
          <p:nvPr userDrawn="1"/>
        </p:nvSpPr>
        <p:spPr>
          <a:xfrm>
            <a:off x="179388" y="1123950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2" name="Kuvan paikkamerkki 2"/>
          <p:cNvSpPr>
            <a:spLocks noGrp="1" noChangeAspect="1"/>
          </p:cNvSpPr>
          <p:nvPr>
            <p:ph type="pic" sz="quarter" idx="24"/>
          </p:nvPr>
        </p:nvSpPr>
        <p:spPr>
          <a:xfrm>
            <a:off x="189562" y="1123958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3" name="Tekstin paikkamerkki 4"/>
          <p:cNvSpPr>
            <a:spLocks noGrp="1"/>
          </p:cNvSpPr>
          <p:nvPr>
            <p:ph type="body" sz="quarter" idx="25"/>
          </p:nvPr>
        </p:nvSpPr>
        <p:spPr>
          <a:xfrm>
            <a:off x="1403648" y="1268660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9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0197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si">
    <p:bg>
      <p:bgPr>
        <a:solidFill>
          <a:srgbClr val="F4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179388" y="1341438"/>
            <a:ext cx="8785225" cy="339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000">
                <a:solidFill>
                  <a:schemeClr val="bg1"/>
                </a:solidFill>
              </a:defRPr>
            </a:lvl3pPr>
            <a:lvl4pPr algn="ctr">
              <a:defRPr sz="3600">
                <a:solidFill>
                  <a:schemeClr val="bg1"/>
                </a:solidFill>
              </a:defRPr>
            </a:lvl4pPr>
            <a:lvl5pPr algn="ctr"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L:\PROJEKTIT\Gofore\PPT_pohjat\kuvia\e_5prosenttia_Alf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628" y="404664"/>
            <a:ext cx="5040744" cy="57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9897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rtymädia, 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425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irtymädia väliotsiko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5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1123950"/>
            <a:ext cx="8207375" cy="4537298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3600" b="1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13" y="5661248"/>
            <a:ext cx="8224351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5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5"/>
          <p:cNvSpPr/>
          <p:nvPr/>
        </p:nvSpPr>
        <p:spPr>
          <a:xfrm rot="10800000" flipH="1"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836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 (käänteinen liukuväri)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5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90869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ynkistelydia, vain otsikk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140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8568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273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Gofore-footer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953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rekrytoi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Picture 4" descr="050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44254"/>
          </a:xfrm>
          <a:prstGeom prst="rect">
            <a:avLst/>
          </a:prstGeom>
        </p:spPr>
      </p:pic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46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sisä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045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31802"/>
          </a:xfrm>
          <a:prstGeom prst="rect">
            <a:avLst/>
          </a:prstGeom>
        </p:spPr>
      </p:pic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373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Kuvan paikkamerkki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244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333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kuvall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53213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71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967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Ryhmä 2"/>
          <p:cNvGrpSpPr/>
          <p:nvPr userDrawn="1"/>
        </p:nvGrpSpPr>
        <p:grpSpPr>
          <a:xfrm>
            <a:off x="-1" y="4081021"/>
            <a:ext cx="9144001" cy="2776979"/>
            <a:chOff x="-1" y="4081021"/>
            <a:chExt cx="9144001" cy="2776979"/>
          </a:xfrm>
        </p:grpSpPr>
        <p:grpSp>
          <p:nvGrpSpPr>
            <p:cNvPr id="39" name="Ryhmä 38"/>
            <p:cNvGrpSpPr/>
            <p:nvPr userDrawn="1"/>
          </p:nvGrpSpPr>
          <p:grpSpPr>
            <a:xfrm>
              <a:off x="-1" y="4081021"/>
              <a:ext cx="9144001" cy="2776979"/>
              <a:chOff x="-1" y="4725144"/>
              <a:chExt cx="9144001" cy="2776979"/>
            </a:xfrm>
          </p:grpSpPr>
          <p:sp>
            <p:nvSpPr>
              <p:cNvPr id="40" name="Suorakulmio 39"/>
              <p:cNvSpPr/>
              <p:nvPr userDrawn="1"/>
            </p:nvSpPr>
            <p:spPr>
              <a:xfrm>
                <a:off x="-1" y="6434845"/>
                <a:ext cx="9144001" cy="106727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1" name="Suorakulmio 40"/>
              <p:cNvSpPr/>
              <p:nvPr userDrawn="1"/>
            </p:nvSpPr>
            <p:spPr>
              <a:xfrm>
                <a:off x="-1" y="4725144"/>
                <a:ext cx="9144001" cy="17064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2" name="Suorakulmio 41"/>
              <p:cNvSpPr/>
              <p:nvPr userDrawn="1"/>
            </p:nvSpPr>
            <p:spPr>
              <a:xfrm>
                <a:off x="-1" y="6396740"/>
                <a:ext cx="9144001" cy="36000"/>
              </a:xfrm>
              <a:prstGeom prst="rect">
                <a:avLst/>
              </a:prstGeom>
              <a:solidFill>
                <a:srgbClr val="F07E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pic>
            <p:nvPicPr>
              <p:cNvPr id="43" name="Picture 7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11560" y="5104132"/>
                <a:ext cx="3002918" cy="98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7" name="Subtitle 2"/>
            <p:cNvSpPr txBox="1">
              <a:spLocks/>
            </p:cNvSpPr>
            <p:nvPr userDrawn="1"/>
          </p:nvSpPr>
          <p:spPr>
            <a:xfrm>
              <a:off x="7071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de-DE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Tel +358 10 439 7777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err="1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gofore@gofore.com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Subtitle 2"/>
            <p:cNvSpPr txBox="1">
              <a:spLocks/>
            </p:cNvSpPr>
            <p:nvPr userDrawn="1"/>
          </p:nvSpPr>
          <p:spPr>
            <a:xfrm>
              <a:off x="34757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Hämeenkatu 16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FI-33200 Tampere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Subtitle 2"/>
            <p:cNvSpPr txBox="1">
              <a:spLocks/>
            </p:cNvSpPr>
            <p:nvPr userDrawn="1"/>
          </p:nvSpPr>
          <p:spPr>
            <a:xfrm>
              <a:off x="62443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Urho Kekkosen katu 7 B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FI-00100 Helsinki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3923927" y="4603637"/>
            <a:ext cx="4824785" cy="76957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" descr="Gofore 2014 12.jpg"/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15564" r="-56" b="15495"/>
          <a:stretch/>
        </p:blipFill>
        <p:spPr>
          <a:xfrm>
            <a:off x="0" y="0"/>
            <a:ext cx="9162000" cy="42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7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orakulmio 23"/>
          <p:cNvSpPr/>
          <p:nvPr/>
        </p:nvSpPr>
        <p:spPr>
          <a:xfrm>
            <a:off x="-1" y="3716338"/>
            <a:ext cx="9144001" cy="26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5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8" name="Ryhmä 27"/>
          <p:cNvGrpSpPr/>
          <p:nvPr userDrawn="1"/>
        </p:nvGrpSpPr>
        <p:grpSpPr>
          <a:xfrm>
            <a:off x="-1" y="5737627"/>
            <a:ext cx="9144001" cy="1120373"/>
            <a:chOff x="-1" y="6381750"/>
            <a:chExt cx="9144001" cy="1120373"/>
          </a:xfrm>
        </p:grpSpPr>
        <p:sp>
          <p:nvSpPr>
            <p:cNvPr id="32" name="Suorakulmio 31"/>
            <p:cNvSpPr/>
            <p:nvPr userDrawn="1"/>
          </p:nvSpPr>
          <p:spPr>
            <a:xfrm>
              <a:off x="-1" y="6434845"/>
              <a:ext cx="9144001" cy="106727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34" name="Suorakulmio 33"/>
            <p:cNvSpPr/>
            <p:nvPr userDrawn="1"/>
          </p:nvSpPr>
          <p:spPr>
            <a:xfrm>
              <a:off x="-1" y="6381750"/>
              <a:ext cx="9144001" cy="53095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</p:grpSp>
      <p:sp>
        <p:nvSpPr>
          <p:cNvPr id="29" name="Subtitle 2"/>
          <p:cNvSpPr txBox="1">
            <a:spLocks/>
          </p:cNvSpPr>
          <p:nvPr userDrawn="1"/>
        </p:nvSpPr>
        <p:spPr>
          <a:xfrm>
            <a:off x="7071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de-DE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Tel +358 10 439 7777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err="1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gofore@gofore.com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 userDrawn="1"/>
        </p:nvSpPr>
        <p:spPr>
          <a:xfrm>
            <a:off x="34757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Hämeenkatu 16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FI-33200 Tampere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 userDrawn="1"/>
        </p:nvSpPr>
        <p:spPr>
          <a:xfrm>
            <a:off x="62443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Urho Kekkosen katu 7 B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FI-00100 Helsinki</a:t>
            </a:r>
            <a:endParaRPr lang="fi-FI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0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06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tyhjä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4284000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6413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kuva ja tekst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7" y="-1"/>
            <a:ext cx="8675687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8" name="Kuvan paikkamerkki 4"/>
          <p:cNvSpPr>
            <a:spLocks noGrp="1"/>
          </p:cNvSpPr>
          <p:nvPr>
            <p:ph type="pic" sz="quarter" idx="14"/>
          </p:nvPr>
        </p:nvSpPr>
        <p:spPr>
          <a:xfrm>
            <a:off x="6087658" y="1147083"/>
            <a:ext cx="2876956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9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6081569" y="3130779"/>
            <a:ext cx="2883043" cy="3322409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6700" indent="-233363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2pPr>
            <a:lvl3pPr marL="447675" indent="-185738">
              <a:defRPr sz="1600">
                <a:solidFill>
                  <a:schemeClr val="bg1"/>
                </a:solidFill>
              </a:defRPr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5580458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1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0794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+ 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Tekstin paikkamerkki 2"/>
          <p:cNvSpPr>
            <a:spLocks noGrp="1"/>
          </p:cNvSpPr>
          <p:nvPr>
            <p:ph type="body" sz="quarter" idx="11"/>
          </p:nvPr>
        </p:nvSpPr>
        <p:spPr>
          <a:xfrm>
            <a:off x="4571686" y="1341438"/>
            <a:ext cx="4284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8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48558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15"/>
          <p:cNvSpPr/>
          <p:nvPr userDrawn="1"/>
        </p:nvSpPr>
        <p:spPr>
          <a:xfrm>
            <a:off x="179387" y="1123952"/>
            <a:ext cx="432060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1439"/>
            <a:ext cx="4032620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2"/>
          </p:nvPr>
        </p:nvSpPr>
        <p:spPr>
          <a:xfrm>
            <a:off x="323850" y="2348879"/>
            <a:ext cx="403212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337" y="1341439"/>
            <a:ext cx="3961135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5"/>
          <p:cNvSpPr>
            <a:spLocks noGrp="1"/>
          </p:cNvSpPr>
          <p:nvPr>
            <p:ph sz="quarter" idx="4"/>
          </p:nvPr>
        </p:nvSpPr>
        <p:spPr>
          <a:xfrm>
            <a:off x="4859337" y="2348879"/>
            <a:ext cx="396113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10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521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9387" y="1123951"/>
            <a:ext cx="2867874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3430" y="1123951"/>
            <a:ext cx="2870918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0517" y="1123951"/>
            <a:ext cx="2894096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51520" y="1341439"/>
            <a:ext cx="2701962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262631" y="2780929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idx="10"/>
          </p:nvPr>
        </p:nvSpPr>
        <p:spPr>
          <a:xfrm>
            <a:off x="3202096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13207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type="body" idx="12"/>
          </p:nvPr>
        </p:nvSpPr>
        <p:spPr>
          <a:xfrm>
            <a:off x="6147545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158656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3846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kuvallista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6345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6669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6993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7394" y="-1"/>
            <a:ext cx="8669212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18823" y="3284984"/>
            <a:ext cx="2736000" cy="316820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71215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220993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 userDrawn="1">
            <p:ph type="pic" sz="quarter" idx="14"/>
          </p:nvPr>
        </p:nvSpPr>
        <p:spPr>
          <a:xfrm>
            <a:off x="17938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2" name="Kuvan paikkamerkki 4"/>
          <p:cNvSpPr>
            <a:spLocks noGrp="1"/>
          </p:cNvSpPr>
          <p:nvPr userDrawn="1">
            <p:ph type="pic" sz="quarter" idx="15"/>
          </p:nvPr>
        </p:nvSpPr>
        <p:spPr>
          <a:xfrm>
            <a:off x="312591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3" name="Kuvan paikkamerkki 4"/>
          <p:cNvSpPr>
            <a:spLocks noGrp="1"/>
          </p:cNvSpPr>
          <p:nvPr userDrawn="1">
            <p:ph type="pic" sz="quarter" idx="16"/>
          </p:nvPr>
        </p:nvSpPr>
        <p:spPr>
          <a:xfrm>
            <a:off x="6075233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1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95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-1"/>
            <a:ext cx="8362949" cy="1123951"/>
          </a:xfrm>
          <a:prstGeom prst="rect">
            <a:avLst/>
          </a:prstGeom>
        </p:spPr>
        <p:txBody>
          <a:bodyPr vert="horz" lIns="74921" tIns="37461" rIns="74921" bIns="37461" rtlCol="0" anchor="ctr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5147898"/>
          </a:xfrm>
          <a:prstGeom prst="rect">
            <a:avLst/>
          </a:prstGeom>
        </p:spPr>
        <p:txBody>
          <a:bodyPr vert="horz" lIns="74921" tIns="37461" rIns="74921" bIns="37461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grpSp>
        <p:nvGrpSpPr>
          <p:cNvPr id="7" name="Ryhmä 6"/>
          <p:cNvGrpSpPr/>
          <p:nvPr/>
        </p:nvGrpSpPr>
        <p:grpSpPr>
          <a:xfrm>
            <a:off x="-1" y="6453336"/>
            <a:ext cx="9144001" cy="404664"/>
            <a:chOff x="-1" y="6453336"/>
            <a:chExt cx="9144001" cy="404664"/>
          </a:xfrm>
        </p:grpSpPr>
        <p:sp>
          <p:nvSpPr>
            <p:cNvPr id="4" name="Suorakulmio 3"/>
            <p:cNvSpPr/>
            <p:nvPr userDrawn="1"/>
          </p:nvSpPr>
          <p:spPr>
            <a:xfrm>
              <a:off x="-1" y="6489336"/>
              <a:ext cx="9144001" cy="3686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5" name="Suorakulmio 4"/>
            <p:cNvSpPr/>
            <p:nvPr userDrawn="1"/>
          </p:nvSpPr>
          <p:spPr>
            <a:xfrm>
              <a:off x="-1" y="6453336"/>
              <a:ext cx="9144001" cy="36000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pic>
          <p:nvPicPr>
            <p:cNvPr id="6" name="Picture 7"/>
            <p:cNvPicPr>
              <a:picLocks noChangeAspect="1" noChangeArrowheads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4863" y="6576693"/>
              <a:ext cx="638785" cy="208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6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55" r:id="rId2"/>
    <p:sldLayoutId id="2147484048" r:id="rId3"/>
    <p:sldLayoutId id="2147484067" r:id="rId4"/>
    <p:sldLayoutId id="2147484066" r:id="rId5"/>
    <p:sldLayoutId id="2147484068" r:id="rId6"/>
    <p:sldLayoutId id="2147484033" r:id="rId7"/>
    <p:sldLayoutId id="2147484011" r:id="rId8"/>
    <p:sldLayoutId id="2147484035" r:id="rId9"/>
    <p:sldLayoutId id="2147484031" r:id="rId10"/>
    <p:sldLayoutId id="2147484034" r:id="rId11"/>
    <p:sldLayoutId id="2147484069" r:id="rId12"/>
    <p:sldLayoutId id="2147484070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59" r:id="rId20"/>
    <p:sldLayoutId id="2147484047" r:id="rId21"/>
    <p:sldLayoutId id="2147484072" r:id="rId22"/>
    <p:sldLayoutId id="2147484073" r:id="rId23"/>
    <p:sldLayoutId id="2147484037" r:id="rId24"/>
    <p:sldLayoutId id="2147484038" r:id="rId25"/>
    <p:sldLayoutId id="2147484074" r:id="rId26"/>
    <p:sldLayoutId id="2147484040" r:id="rId27"/>
    <p:sldLayoutId id="2147484041" r:id="rId2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749213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285750" indent="-285750" algn="l" defTabSz="74921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68800" indent="-284400" algn="l" defTabSz="749213" rtl="0" eaLnBrk="1" latinLnBrk="0" hangingPunct="1">
        <a:spcBef>
          <a:spcPct val="20000"/>
        </a:spcBef>
        <a:buFont typeface="Calibri" panose="020F050202020403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3200" indent="-284400" algn="l" defTabSz="7492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37600" indent="-284400" algn="l" defTabSz="749213" rtl="0" eaLnBrk="1" latinLnBrk="0" hangingPunct="1">
        <a:spcBef>
          <a:spcPct val="20000"/>
        </a:spcBef>
        <a:buFont typeface="Arial" pitchFamily="34" charset="0"/>
        <a:buChar char="◦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2000" indent="-284400" algn="l" defTabSz="749213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06033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4942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549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8415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74607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49213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382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9842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3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47639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24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9685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Palveluväylän</a:t>
            </a:r>
            <a:r>
              <a:rPr lang="en-US" dirty="0" smtClean="0"/>
              <a:t> </a:t>
            </a:r>
            <a:r>
              <a:rPr lang="en-US" dirty="0" err="1" smtClean="0"/>
              <a:t>yleisesittely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23928" y="5661248"/>
            <a:ext cx="4751760" cy="482654"/>
          </a:xfrm>
        </p:spPr>
        <p:txBody>
          <a:bodyPr/>
          <a:lstStyle/>
          <a:p>
            <a:r>
              <a:rPr lang="en-US" dirty="0" smtClean="0"/>
              <a:t>15.12.2015</a:t>
            </a:r>
            <a:endParaRPr lang="en-US" dirty="0"/>
          </a:p>
        </p:txBody>
      </p:sp>
      <p:sp>
        <p:nvSpPr>
          <p:cNvPr id="2" name="Alatunnisteen paikkamerkki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 smtClean="0"/>
              <a:t>@</a:t>
            </a:r>
            <a:r>
              <a:rPr lang="fi-FI" dirty="0" err="1" smtClean="0"/>
              <a:t>GoforeOy</a:t>
            </a:r>
            <a:r>
              <a:rPr lang="fi-FI" dirty="0" smtClean="0"/>
              <a:t>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006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Ylläpitovastuut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VRK ja CSC vastaavat keskuskomponenttien ylläpidosta</a:t>
            </a:r>
          </a:p>
          <a:p>
            <a:r>
              <a:rPr lang="fi-FI" dirty="0" smtClean="0"/>
              <a:t>VRK vastaa varmennepalvelun ja aikaleimapalvelun toteutuksesta ja ylläpidosta</a:t>
            </a:r>
          </a:p>
          <a:p>
            <a:r>
              <a:rPr lang="fi-FI" dirty="0" smtClean="0"/>
              <a:t>Väylään liittynyt organisaatio</a:t>
            </a:r>
          </a:p>
          <a:p>
            <a:pPr lvl="1"/>
            <a:r>
              <a:rPr lang="fi-FI" dirty="0" smtClean="0"/>
              <a:t>Ylläpitää omat palvelunsa</a:t>
            </a:r>
          </a:p>
          <a:p>
            <a:pPr lvl="1"/>
            <a:r>
              <a:rPr lang="fi-FI" dirty="0" smtClean="0"/>
              <a:t>Ylläpitää oman liityntäpalvelimensa</a:t>
            </a:r>
          </a:p>
          <a:p>
            <a:pPr lvl="1"/>
            <a:r>
              <a:rPr lang="fi-FI" dirty="0" smtClean="0"/>
              <a:t>Vastaa siitä, että palvelut täyttävät tekniset rajapintavaatimukset</a:t>
            </a:r>
          </a:p>
          <a:p>
            <a:pPr lvl="1"/>
            <a:r>
              <a:rPr lang="fi-FI" dirty="0" smtClean="0"/>
              <a:t>Vastaa siitä, kuka saa kutsua organisaation liityntäpalvelinta</a:t>
            </a:r>
          </a:p>
          <a:p>
            <a:pPr lvl="1"/>
            <a:r>
              <a:rPr lang="fi-FI" dirty="0" smtClean="0"/>
              <a:t>Päättää kuka saa käyttää väylään liitettyjä palveluita</a:t>
            </a:r>
          </a:p>
          <a:p>
            <a:pPr lvl="1"/>
            <a:endParaRPr lang="fi-FI" dirty="0" smtClean="0"/>
          </a:p>
          <a:p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9463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Viestinvälitys 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i-FI" dirty="0" smtClean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35" y="1536592"/>
            <a:ext cx="5486329" cy="472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Palveluväylän vyöhykemalli 1/2</a:t>
            </a:r>
            <a:endParaRPr lang="fi-F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  <p:pic>
        <p:nvPicPr>
          <p:cNvPr id="6" name="Kuv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41" y="1445085"/>
            <a:ext cx="5978517" cy="49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0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Palveluväylän vyöhykemalli 2/2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Palveluita eri verkoista voidaan liittää palveluväylään viemällä liityntäpalvelimia niiden sisään</a:t>
            </a:r>
          </a:p>
          <a:p>
            <a:r>
              <a:rPr lang="fi-FI" dirty="0" smtClean="0"/>
              <a:t>TUVE - turvallisuusverkko</a:t>
            </a:r>
          </a:p>
          <a:p>
            <a:r>
              <a:rPr lang="fi-FI" dirty="0" smtClean="0"/>
              <a:t>VY - valtion virastojen verkko</a:t>
            </a:r>
          </a:p>
          <a:p>
            <a:r>
              <a:rPr lang="fi-FI" dirty="0" smtClean="0"/>
              <a:t>KY - kuntien keskitetty verkkoratkaisu</a:t>
            </a:r>
          </a:p>
          <a:p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6954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Liityntäkatalogi 1/2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  <p:pic>
        <p:nvPicPr>
          <p:cNvPr id="5" name="Kuv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73" y="1324943"/>
            <a:ext cx="7158255" cy="47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99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Liityntäkatalogi 2/2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/>
              <a:t>Liityntäkatalogi on luettelo palveluväylälle liitetyistä palveluista ja niiden teknisistä </a:t>
            </a:r>
            <a:r>
              <a:rPr lang="fi-FI" dirty="0" smtClean="0"/>
              <a:t>rajapinnoista</a:t>
            </a:r>
          </a:p>
          <a:p>
            <a:r>
              <a:rPr lang="fi-FI" dirty="0" smtClean="0"/>
              <a:t>Mahdollistaa toisten palveluiden löytämisen helposti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79868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n paikkamerkki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smtClean="0"/>
              <a:t>Teemme kokonaisuuksien kehittämisestä</a:t>
            </a:r>
            <a:br>
              <a:rPr lang="fi-FI" dirty="0" smtClean="0"/>
            </a:br>
            <a:r>
              <a:rPr lang="fi-FI" dirty="0" smtClean="0"/>
              <a:t>hallittavaa ja tuloksellista!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30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Mikä on Suomi.fi palveluväylä?</a:t>
            </a:r>
            <a:endParaRPr lang="fi-FI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fi-FI" dirty="0" smtClean="0"/>
          </a:p>
          <a:p>
            <a:r>
              <a:rPr lang="fi-FI" dirty="0" err="1" smtClean="0"/>
              <a:t>Yhteentoimivuuden</a:t>
            </a:r>
            <a:r>
              <a:rPr lang="fi-FI" dirty="0" smtClean="0"/>
              <a:t> takaava digitaalisten palveluiden infrastruktuuri</a:t>
            </a:r>
          </a:p>
          <a:p>
            <a:r>
              <a:rPr lang="fi-FI" dirty="0" smtClean="0"/>
              <a:t>Väylään liitettyjen palveluiden välillä tiedonsiirto standardoitua ja </a:t>
            </a:r>
            <a:r>
              <a:rPr lang="fi-FI" dirty="0" smtClean="0"/>
              <a:t>turvallista </a:t>
            </a:r>
            <a:r>
              <a:rPr lang="fi-FI" smtClean="0"/>
              <a:t>(Vahti ST4)</a:t>
            </a:r>
            <a:endParaRPr lang="fi-FI" dirty="0" smtClean="0"/>
          </a:p>
          <a:p>
            <a:r>
              <a:rPr lang="fi-FI" dirty="0" smtClean="0"/>
              <a:t>Perustuu Virolaisten kanssa yhteistyössä kehitettävään X-Road 6 teknologiaan</a:t>
            </a:r>
          </a:p>
          <a:p>
            <a:pPr marL="0" indent="0">
              <a:buNone/>
            </a:pPr>
            <a:endParaRPr lang="fi-FI" dirty="0" smtClean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2" name="Alatunnisteen paikkamerkki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943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Yleisesittely 1/2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Loppukäyttäjälle palveluväylä on läpinäkyvä tiedonvälityskerros</a:t>
            </a:r>
          </a:p>
          <a:p>
            <a:r>
              <a:rPr lang="fi-FI" dirty="0" smtClean="0"/>
              <a:t>Palveluväylän hyödyt syntyvät väylään kytketyistä palveluista</a:t>
            </a:r>
          </a:p>
          <a:p>
            <a:r>
              <a:rPr lang="fi-FI" dirty="0" smtClean="0"/>
              <a:t>Palveluväylän arvo on sen muodostamassa standardoidussa tietojen vaihdon ratkaisumallissa</a:t>
            </a:r>
          </a:p>
          <a:p>
            <a:r>
              <a:rPr lang="fi-FI" dirty="0" smtClean="0"/>
              <a:t>Väylään voidaan kytkeä sekä yksityisen että julkisen sektorin palveluita</a:t>
            </a:r>
          </a:p>
          <a:p>
            <a:r>
              <a:rPr lang="fi-FI" dirty="0" smtClean="0"/>
              <a:t>Väylään kytketyt palvelut eivät ole avoimia vaan tietojen vaihtoon tarvitaan kahdenvälinen sopimus</a:t>
            </a:r>
          </a:p>
          <a:p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4090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Yleisesittely 2/2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/>
              <a:t>Palveluväylä on hajautettu järjestelmä, jossa ei ole yksittäistä haavoittuvaa </a:t>
            </a:r>
            <a:r>
              <a:rPr lang="fi-FI" dirty="0" smtClean="0"/>
              <a:t>komponenttia</a:t>
            </a:r>
          </a:p>
          <a:p>
            <a:r>
              <a:rPr lang="fi-FI" dirty="0" smtClean="0"/>
              <a:t>Palveluväylän sisäinen liikenne on liityntäpalvelinten välistä salattua ja allekirjoitettua viestinvälitystä</a:t>
            </a:r>
          </a:p>
          <a:p>
            <a:r>
              <a:rPr lang="fi-FI" dirty="0" smtClean="0"/>
              <a:t>Liityntäpalvelin kirjaa tapahtumat viestilokiin, joka mahdollistaa todentamisen jälkikäteen</a:t>
            </a:r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6108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Palveluväylän komponentit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i-FI" dirty="0" smtClean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341290"/>
            <a:ext cx="6840760" cy="49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Varmennepalvelu (</a:t>
            </a:r>
            <a:r>
              <a:rPr lang="fi-FI" dirty="0" err="1" smtClean="0"/>
              <a:t>Certificate</a:t>
            </a:r>
            <a:r>
              <a:rPr lang="fi-FI" dirty="0" smtClean="0"/>
              <a:t> </a:t>
            </a:r>
            <a:r>
              <a:rPr lang="fi-FI" dirty="0" err="1" smtClean="0"/>
              <a:t>Authority</a:t>
            </a:r>
            <a:r>
              <a:rPr lang="fi-FI" dirty="0" smtClean="0"/>
              <a:t>, CA)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Myöntää liityntäpalvelinten palvelin- ja allekirjoitusvarmenteet</a:t>
            </a:r>
          </a:p>
          <a:p>
            <a:r>
              <a:rPr lang="fi-FI" dirty="0" smtClean="0"/>
              <a:t>OCSP-palvelu (Online </a:t>
            </a:r>
            <a:r>
              <a:rPr lang="fi-FI" dirty="0" err="1" smtClean="0"/>
              <a:t>Certificate</a:t>
            </a:r>
            <a:r>
              <a:rPr lang="fi-FI" dirty="0" smtClean="0"/>
              <a:t> Status </a:t>
            </a:r>
            <a:r>
              <a:rPr lang="fi-FI" dirty="0" err="1" smtClean="0"/>
              <a:t>Protocol</a:t>
            </a:r>
            <a:r>
              <a:rPr lang="fi-FI" dirty="0" smtClean="0"/>
              <a:t>) kertoo varmenteiden ajantasaisen tilan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3597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Aikaleimapalvelu (Time </a:t>
            </a:r>
            <a:r>
              <a:rPr lang="fi-FI" dirty="0" err="1" smtClean="0"/>
              <a:t>Stamping</a:t>
            </a:r>
            <a:r>
              <a:rPr lang="fi-FI" dirty="0" smtClean="0"/>
              <a:t> </a:t>
            </a:r>
            <a:r>
              <a:rPr lang="fi-FI" dirty="0" err="1" smtClean="0"/>
              <a:t>Authority</a:t>
            </a:r>
            <a:r>
              <a:rPr lang="fi-FI" dirty="0" smtClean="0"/>
              <a:t>, TSA)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Väylän kautta lähetettyihin sanomiin liitetään varmennettu aikaleima</a:t>
            </a:r>
          </a:p>
          <a:p>
            <a:r>
              <a:rPr lang="fi-FI" dirty="0" smtClean="0"/>
              <a:t>Aikaleima mahdollistaa viestien todentamisen jälkikäteen</a:t>
            </a:r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7132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Keskuspalvelimet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Pitävät kirjaa väylään liitetyistä liityntäpalvelimista, organisaatioista ja alijärjestelmistä</a:t>
            </a:r>
          </a:p>
          <a:p>
            <a:r>
              <a:rPr lang="fi-FI" dirty="0" smtClean="0"/>
              <a:t>Jakavat tietoja liityntäpalvelimille keskuskonfiguraation kautta</a:t>
            </a:r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98688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Liityntäpalvelin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Tietojärjestelmät liitetään palveluväylään liityntäpalvelimella</a:t>
            </a:r>
          </a:p>
          <a:p>
            <a:r>
              <a:rPr lang="fi-FI" dirty="0" smtClean="0"/>
              <a:t>Jokaisella liityntäpalvelimella on oma palvelinvarmenne, jota käytetään liityntäpalvelinten välisissä yhteyksissä</a:t>
            </a:r>
          </a:p>
          <a:p>
            <a:r>
              <a:rPr lang="fi-FI" dirty="0" smtClean="0"/>
              <a:t>Liityntäpalvelin voi olla organisaatiokohtainen tai jaettu monen organisaation kesken</a:t>
            </a:r>
          </a:p>
          <a:p>
            <a:r>
              <a:rPr lang="fi-FI" dirty="0" smtClean="0"/>
              <a:t>Jokaisella organisaatiolla on oma allekirjoitusvarmenne, jota käytetään organisaation tietojärjestelmien lähettämien viestien allekirjoittamiseen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16896669"/>
      </p:ext>
    </p:extLst>
  </p:cSld>
  <p:clrMapOvr>
    <a:masterClrMapping/>
  </p:clrMapOvr>
</p:sld>
</file>

<file path=ppt/theme/theme1.xml><?xml version="1.0" encoding="utf-8"?>
<a:theme xmlns:a="http://schemas.openxmlformats.org/drawingml/2006/main" name="gofore_esityspohja_tunnus">
  <a:themeElements>
    <a:clrScheme name="Gofore_V3">
      <a:dk1>
        <a:srgbClr val="262B2D"/>
      </a:dk1>
      <a:lt1>
        <a:sysClr val="window" lastClr="FFFFFF"/>
      </a:lt1>
      <a:dk2>
        <a:srgbClr val="3C3C3C"/>
      </a:dk2>
      <a:lt2>
        <a:srgbClr val="ECECEC"/>
      </a:lt2>
      <a:accent1>
        <a:srgbClr val="0076A3"/>
      </a:accent1>
      <a:accent2>
        <a:srgbClr val="F07E14"/>
      </a:accent2>
      <a:accent3>
        <a:srgbClr val="00B5D6"/>
      </a:accent3>
      <a:accent4>
        <a:srgbClr val="8CD600"/>
      </a:accent4>
      <a:accent5>
        <a:srgbClr val="0091A3"/>
      </a:accent5>
      <a:accent6>
        <a:srgbClr val="9D9D9D"/>
      </a:accent6>
      <a:hlink>
        <a:srgbClr val="DC6912"/>
      </a:hlink>
      <a:folHlink>
        <a:srgbClr val="ED59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fore_esityspohja" id="{9AD58A68-8F7E-43DF-86AA-11F0C2967E5D}" vid="{4ADA3567-5C08-48BB-9ABE-711778AF5F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9DD280B250F1C2449F6057B43FBC59E9" ma:contentTypeVersion="3" ma:contentTypeDescription="Luo uusi asiakirja." ma:contentTypeScope="" ma:versionID="5ff8facc9e215b5814852d245bb678a6">
  <xsd:schema xmlns:xsd="http://www.w3.org/2001/XMLSchema" xmlns:xs="http://www.w3.org/2001/XMLSchema" xmlns:p="http://schemas.microsoft.com/office/2006/metadata/properties" xmlns:ns2="5a0e20fa-c02b-4982-824e-e71510d42558" targetNamespace="http://schemas.microsoft.com/office/2006/metadata/properties" ma:root="true" ma:fieldsID="22f1c3115e3e2b910e44560ce46aca75" ns2:_="">
    <xsd:import namespace="5a0e20fa-c02b-4982-824e-e71510d4255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e20fa-c02b-4982-824e-e71510d425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Jakamisvihjeen hajautus" ma:internalName="SharingHintHash" ma:readOnly="true">
      <xsd:simpleType>
        <xsd:restriction base="dms:Text"/>
      </xsd:simpleType>
    </xsd:element>
    <xsd:element name="SharedWithDetails" ma:index="10" nillable="true" ma:displayName="Jakamisen tiedot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0e20fa-c02b-4982-824e-e71510d42558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8520B7-32C5-4B53-8496-9D9C834F7D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0e20fa-c02b-4982-824e-e71510d425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353020-3F52-4EE3-9AFF-F5D168526A1C}">
  <ds:schemaRefs>
    <ds:schemaRef ds:uri="http://schemas.microsoft.com/office/2006/metadata/properties"/>
    <ds:schemaRef ds:uri="http://schemas.microsoft.com/office/infopath/2007/PartnerControls"/>
    <ds:schemaRef ds:uri="5a0e20fa-c02b-4982-824e-e71510d42558"/>
  </ds:schemaRefs>
</ds:datastoreItem>
</file>

<file path=customXml/itemProps3.xml><?xml version="1.0" encoding="utf-8"?>
<ds:datastoreItem xmlns:ds="http://schemas.openxmlformats.org/officeDocument/2006/customXml" ds:itemID="{EE5DA506-51CB-45B8-9DBA-53573286B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gofore_esityspohja_sometunnus</Template>
  <TotalTime>0</TotalTime>
  <Words>335</Words>
  <Application>Microsoft Office PowerPoint</Application>
  <PresentationFormat>Näytössä katseltava diaesitys (4:3)</PresentationFormat>
  <Paragraphs>69</Paragraphs>
  <Slides>16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gofore_esityspohja_tunnus</vt:lpstr>
      <vt:lpstr>Palveluväylän yleisesittely</vt:lpstr>
      <vt:lpstr>Mikä on Suomi.fi palveluväylä?</vt:lpstr>
      <vt:lpstr>Yleisesittely 1/2</vt:lpstr>
      <vt:lpstr>Yleisesittely 2/2</vt:lpstr>
      <vt:lpstr>Palveluväylän komponentit</vt:lpstr>
      <vt:lpstr>Varmennepalvelu (Certificate Authority, CA)</vt:lpstr>
      <vt:lpstr>Aikaleimapalvelu (Time Stamping Authority, TSA)</vt:lpstr>
      <vt:lpstr>Keskuspalvelimet</vt:lpstr>
      <vt:lpstr>Liityntäpalvelin</vt:lpstr>
      <vt:lpstr>Ylläpitovastuut</vt:lpstr>
      <vt:lpstr>Viestinvälitys </vt:lpstr>
      <vt:lpstr>Palveluväylän vyöhykemalli 1/2</vt:lpstr>
      <vt:lpstr>Palveluväylän vyöhykemalli 2/2</vt:lpstr>
      <vt:lpstr>Liityntäkatalogi 1/2</vt:lpstr>
      <vt:lpstr>Liityntäkatalogi 2/2</vt:lpstr>
      <vt:lpstr>PowerPoint-esitys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2015-12-10T12:10:26Z</dcterms:created>
  <dcterms:modified xsi:type="dcterms:W3CDTF">2016-02-12T10:29:50Z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0x0101009DD280B250F1C2449F6057B43FBC59E9</vt:lpwstr>
  </property>
</Properties>
</file>